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embeddedFontLst>
    <p:embeddedFont>
      <p:font typeface="Raleway"/>
      <p:regular r:id="rId19"/>
      <p:bold r:id="rId20"/>
      <p:italic r:id="rId21"/>
      <p:boldItalic r:id="rId22"/>
    </p:embeddedFont>
    <p:embeddedFont>
      <p:font typeface="Source Sans Pro"/>
      <p:regular r:id="rId23"/>
      <p:bold r:id="rId24"/>
      <p:italic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aleway-bold.fntdata"/><Relationship Id="rId22" Type="http://schemas.openxmlformats.org/officeDocument/2006/relationships/font" Target="fonts/Raleway-boldItalic.fntdata"/><Relationship Id="rId21" Type="http://schemas.openxmlformats.org/officeDocument/2006/relationships/font" Target="fonts/Raleway-italic.fntdata"/><Relationship Id="rId24" Type="http://schemas.openxmlformats.org/officeDocument/2006/relationships/font" Target="fonts/SourceSansPro-bold.fntdata"/><Relationship Id="rId23" Type="http://schemas.openxmlformats.org/officeDocument/2006/relationships/font" Target="fonts/SourceSansPro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SourceSansPro-boldItalic.fntdata"/><Relationship Id="rId25" Type="http://schemas.openxmlformats.org/officeDocument/2006/relationships/font" Target="fonts/SourceSansPr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Raleway-regular.fntdata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a1e88d686e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a1e88d686e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99999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Pipeline:</a:t>
            </a:r>
            <a:endParaRPr b="1" sz="1700">
              <a:solidFill>
                <a:srgbClr val="999999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700"/>
              <a:buFont typeface="Source Sans Pro"/>
              <a:buChar char="●"/>
            </a:pPr>
            <a:r>
              <a:rPr lang="en" sz="1700">
                <a:solidFill>
                  <a:srgbClr val="99999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Completed the frontend pipeline to get builds continuously deployed to github io hosting environment</a:t>
            </a:r>
            <a:endParaRPr sz="1700">
              <a:solidFill>
                <a:srgbClr val="999999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999999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700">
                <a:solidFill>
                  <a:srgbClr val="99999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Regex Module:</a:t>
            </a:r>
            <a:endParaRPr b="1" sz="1700">
              <a:solidFill>
                <a:srgbClr val="999999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700"/>
              <a:buFont typeface="Source Sans Pro"/>
              <a:buChar char="●"/>
            </a:pPr>
            <a:r>
              <a:rPr lang="en" sz="1700">
                <a:solidFill>
                  <a:srgbClr val="99999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‘Regex’ python module had to be compiled in an AWS Lambda-like environment, as certain environment variables were being hard-coded at installation.</a:t>
            </a:r>
            <a:endParaRPr sz="1700">
              <a:solidFill>
                <a:srgbClr val="999999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700"/>
              <a:buFont typeface="Source Sans Pro"/>
              <a:buChar char="●"/>
            </a:pPr>
            <a:r>
              <a:rPr lang="en" sz="1700">
                <a:solidFill>
                  <a:srgbClr val="99999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Solved by using docker containers to build our deployment package</a:t>
            </a:r>
            <a:endParaRPr sz="1700">
              <a:solidFill>
                <a:srgbClr val="999999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700">
              <a:solidFill>
                <a:srgbClr val="999999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700">
                <a:solidFill>
                  <a:srgbClr val="99999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NLTK Assets:</a:t>
            </a:r>
            <a:endParaRPr b="1" sz="1700">
              <a:solidFill>
                <a:srgbClr val="999999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700"/>
              <a:buFont typeface="Source Sans Pro"/>
              <a:buChar char="●"/>
            </a:pPr>
            <a:r>
              <a:rPr lang="en" sz="1700">
                <a:solidFill>
                  <a:srgbClr val="99999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NLTK library requires a 13.7MB resource pack that was being downloaded with every invocation, causing cold starts to take 25+ seconds.</a:t>
            </a:r>
            <a:endParaRPr sz="1700">
              <a:solidFill>
                <a:srgbClr val="999999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700"/>
              <a:buFont typeface="Source Sans Pro"/>
              <a:buChar char="●"/>
            </a:pPr>
            <a:r>
              <a:rPr lang="en" sz="1700">
                <a:solidFill>
                  <a:srgbClr val="99999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Bundling this in deployment package took us over max file limit for API uploads.</a:t>
            </a:r>
            <a:endParaRPr sz="1700">
              <a:solidFill>
                <a:srgbClr val="999999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700"/>
              <a:buFont typeface="Source Sans Pro"/>
              <a:buChar char="●"/>
            </a:pPr>
            <a:r>
              <a:rPr lang="en" sz="1700">
                <a:solidFill>
                  <a:srgbClr val="99999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Re-architected to download resource pack during build pipeline, and then upload deployment package to S3 (for loading by Lambda).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a542126a73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a542126a73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97f040eabc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97f040eabc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97f040eabc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97f040eabc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97f040eabc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97f040eabc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a4a266c0a3_1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a4a266c0a3_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a54e9035c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a54e9035c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a54e9035c5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a54e9035c5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97f040eabc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97f040eabc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a6344e63d4_3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a6344e63d4_3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a1e88d686e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a1e88d686e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a609c55e29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a609c55e29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80700" y="3031700"/>
            <a:ext cx="8982600" cy="20310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485875" y="264475"/>
            <a:ext cx="8183700" cy="147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485875" y="1738075"/>
            <a:ext cx="8183700" cy="86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1"/>
          <p:cNvSpPr/>
          <p:nvPr/>
        </p:nvSpPr>
        <p:spPr>
          <a:xfrm>
            <a:off x="80700" y="2651100"/>
            <a:ext cx="8982600" cy="24117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" name="Google Shape;49;p11"/>
          <p:cNvSpPr txBox="1"/>
          <p:nvPr>
            <p:ph hasCustomPrompt="1" type="title"/>
          </p:nvPr>
        </p:nvSpPr>
        <p:spPr>
          <a:xfrm>
            <a:off x="311700" y="743001"/>
            <a:ext cx="8520600" cy="200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t>xx%</a:t>
            </a:r>
          </a:p>
        </p:txBody>
      </p:sp>
      <p:sp>
        <p:nvSpPr>
          <p:cNvPr id="50" name="Google Shape;50;p11"/>
          <p:cNvSpPr txBox="1"/>
          <p:nvPr>
            <p:ph idx="1" type="body"/>
          </p:nvPr>
        </p:nvSpPr>
        <p:spPr>
          <a:xfrm>
            <a:off x="311700" y="2845182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51" name="Google Shape;51;p1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80700" y="2651100"/>
            <a:ext cx="8982600" cy="24117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3"/>
          <p:cNvSpPr txBox="1"/>
          <p:nvPr>
            <p:ph type="title"/>
          </p:nvPr>
        </p:nvSpPr>
        <p:spPr>
          <a:xfrm>
            <a:off x="485875" y="1714500"/>
            <a:ext cx="8183700" cy="78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4" name="Google Shape;24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9" name="Google Shape;29;p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" name="Google Shape;32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CFE2F3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 txBox="1"/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rgbClr val="00000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636800" y="80700"/>
            <a:ext cx="4426500" cy="49821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9" name="Google Shape;39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0" name="Google Shape;40;p9"/>
          <p:cNvSpPr txBox="1"/>
          <p:nvPr>
            <p:ph type="title"/>
          </p:nvPr>
        </p:nvSpPr>
        <p:spPr>
          <a:xfrm>
            <a:off x="265500" y="1181700"/>
            <a:ext cx="4045200" cy="15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41" name="Google Shape;41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2" name="Google Shape;42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/>
        </p:txBody>
      </p:sp>
      <p:sp>
        <p:nvSpPr>
          <p:cNvPr id="46" name="Google Shape;46;p1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l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Source Sans Pro"/>
              <a:buChar char="●"/>
              <a:defRPr sz="18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■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●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■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●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Source Sans Pro"/>
              <a:buChar char="■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Relationship Id="rId4" Type="http://schemas.openxmlformats.org/officeDocument/2006/relationships/image" Target="../media/image37.png"/><Relationship Id="rId5" Type="http://schemas.openxmlformats.org/officeDocument/2006/relationships/image" Target="../media/image4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Relationship Id="rId4" Type="http://schemas.openxmlformats.org/officeDocument/2006/relationships/image" Target="../media/image40.png"/><Relationship Id="rId5" Type="http://schemas.openxmlformats.org/officeDocument/2006/relationships/image" Target="../media/image4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Relationship Id="rId4" Type="http://schemas.openxmlformats.org/officeDocument/2006/relationships/image" Target="../media/image42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jpg"/><Relationship Id="rId4" Type="http://schemas.openxmlformats.org/officeDocument/2006/relationships/image" Target="../media/image16.png"/><Relationship Id="rId11" Type="http://schemas.openxmlformats.org/officeDocument/2006/relationships/image" Target="../media/image1.png"/><Relationship Id="rId10" Type="http://schemas.openxmlformats.org/officeDocument/2006/relationships/image" Target="../media/image3.png"/><Relationship Id="rId9" Type="http://schemas.openxmlformats.org/officeDocument/2006/relationships/image" Target="../media/image18.png"/><Relationship Id="rId5" Type="http://schemas.openxmlformats.org/officeDocument/2006/relationships/image" Target="../media/image6.png"/><Relationship Id="rId6" Type="http://schemas.openxmlformats.org/officeDocument/2006/relationships/image" Target="../media/image4.png"/><Relationship Id="rId7" Type="http://schemas.openxmlformats.org/officeDocument/2006/relationships/image" Target="../media/image8.png"/><Relationship Id="rId8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Relationship Id="rId4" Type="http://schemas.openxmlformats.org/officeDocument/2006/relationships/image" Target="../media/image10.png"/><Relationship Id="rId5" Type="http://schemas.openxmlformats.org/officeDocument/2006/relationships/image" Target="../media/image14.png"/><Relationship Id="rId6" Type="http://schemas.openxmlformats.org/officeDocument/2006/relationships/image" Target="../media/image7.png"/><Relationship Id="rId7" Type="http://schemas.openxmlformats.org/officeDocument/2006/relationships/image" Target="../media/image11.png"/><Relationship Id="rId8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Relationship Id="rId4" Type="http://schemas.openxmlformats.org/officeDocument/2006/relationships/image" Target="../media/image15.png"/><Relationship Id="rId5" Type="http://schemas.openxmlformats.org/officeDocument/2006/relationships/image" Target="../media/image5.png"/><Relationship Id="rId6" Type="http://schemas.openxmlformats.org/officeDocument/2006/relationships/image" Target="../media/image13.png"/><Relationship Id="rId7" Type="http://schemas.openxmlformats.org/officeDocument/2006/relationships/image" Target="../media/image17.png"/><Relationship Id="rId8" Type="http://schemas.openxmlformats.org/officeDocument/2006/relationships/image" Target="../media/image2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image" Target="../media/image20.png"/><Relationship Id="rId5" Type="http://schemas.openxmlformats.org/officeDocument/2006/relationships/image" Target="../media/image27.png"/><Relationship Id="rId6" Type="http://schemas.openxmlformats.org/officeDocument/2006/relationships/image" Target="../media/image23.png"/><Relationship Id="rId7" Type="http://schemas.openxmlformats.org/officeDocument/2006/relationships/image" Target="../media/image34.png"/><Relationship Id="rId8" Type="http://schemas.openxmlformats.org/officeDocument/2006/relationships/image" Target="../media/image2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8.png"/><Relationship Id="rId4" Type="http://schemas.openxmlformats.org/officeDocument/2006/relationships/image" Target="../media/image32.png"/><Relationship Id="rId5" Type="http://schemas.openxmlformats.org/officeDocument/2006/relationships/image" Target="../media/image2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Relationship Id="rId4" Type="http://schemas.openxmlformats.org/officeDocument/2006/relationships/image" Target="../media/image21.png"/><Relationship Id="rId11" Type="http://schemas.openxmlformats.org/officeDocument/2006/relationships/image" Target="../media/image31.png"/><Relationship Id="rId10" Type="http://schemas.openxmlformats.org/officeDocument/2006/relationships/image" Target="../media/image29.png"/><Relationship Id="rId12" Type="http://schemas.openxmlformats.org/officeDocument/2006/relationships/image" Target="../media/image35.png"/><Relationship Id="rId9" Type="http://schemas.openxmlformats.org/officeDocument/2006/relationships/image" Target="../media/image30.png"/><Relationship Id="rId5" Type="http://schemas.openxmlformats.org/officeDocument/2006/relationships/image" Target="../media/image22.png"/><Relationship Id="rId6" Type="http://schemas.openxmlformats.org/officeDocument/2006/relationships/image" Target="../media/image36.png"/><Relationship Id="rId7" Type="http://schemas.openxmlformats.org/officeDocument/2006/relationships/image" Target="../media/image19.png"/><Relationship Id="rId8" Type="http://schemas.openxmlformats.org/officeDocument/2006/relationships/image" Target="../media/image2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3.png"/><Relationship Id="rId4" Type="http://schemas.openxmlformats.org/officeDocument/2006/relationships/image" Target="../media/image41.png"/><Relationship Id="rId5" Type="http://schemas.openxmlformats.org/officeDocument/2006/relationships/image" Target="../media/image8.png"/><Relationship Id="rId6" Type="http://schemas.openxmlformats.org/officeDocument/2006/relationships/image" Target="../media/image44.png"/><Relationship Id="rId7" Type="http://schemas.openxmlformats.org/officeDocument/2006/relationships/image" Target="../media/image3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1150" y="705373"/>
            <a:ext cx="4027501" cy="406735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59" name="Google Shape;59;p13"/>
          <p:cNvSpPr txBox="1"/>
          <p:nvPr>
            <p:ph type="ctrTitle"/>
          </p:nvPr>
        </p:nvSpPr>
        <p:spPr>
          <a:xfrm>
            <a:off x="485875" y="264475"/>
            <a:ext cx="8183700" cy="147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Sprint Review 4</a:t>
            </a:r>
            <a:endParaRPr sz="3600"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485875" y="1738075"/>
            <a:ext cx="8183700" cy="86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Thursday, 29th October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2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Pipeline Fun and Games</a:t>
            </a:r>
            <a:endParaRPr/>
          </a:p>
        </p:txBody>
      </p:sp>
      <p:pic>
        <p:nvPicPr>
          <p:cNvPr id="190" name="Google Shape;19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69100" y="4060227"/>
            <a:ext cx="821350" cy="829476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2"/>
          <p:cNvSpPr txBox="1"/>
          <p:nvPr/>
        </p:nvSpPr>
        <p:spPr>
          <a:xfrm>
            <a:off x="311700" y="1068425"/>
            <a:ext cx="7857300" cy="350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Source Sans Pro"/>
              <a:buChar char="●"/>
            </a:pPr>
            <a:r>
              <a:rPr lang="en" sz="1800">
                <a:solidFill>
                  <a:srgbClr val="99999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Built the frontend pipeline!</a:t>
            </a:r>
            <a:br>
              <a:rPr lang="en" sz="1800">
                <a:solidFill>
                  <a:srgbClr val="999999"/>
                </a:solidFill>
                <a:latin typeface="Source Sans Pro"/>
                <a:ea typeface="Source Sans Pro"/>
                <a:cs typeface="Source Sans Pro"/>
                <a:sym typeface="Source Sans Pro"/>
              </a:rPr>
            </a:br>
            <a:endParaRPr sz="1800">
              <a:solidFill>
                <a:srgbClr val="999999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Source Sans Pro"/>
              <a:buChar char="●"/>
            </a:pPr>
            <a:r>
              <a:rPr lang="en" sz="1800">
                <a:solidFill>
                  <a:srgbClr val="99999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Regex Module and Docker Containers!</a:t>
            </a:r>
            <a:br>
              <a:rPr lang="en" sz="1800">
                <a:solidFill>
                  <a:srgbClr val="999999"/>
                </a:solidFill>
                <a:latin typeface="Source Sans Pro"/>
                <a:ea typeface="Source Sans Pro"/>
                <a:cs typeface="Source Sans Pro"/>
                <a:sym typeface="Source Sans Pro"/>
              </a:rPr>
            </a:br>
            <a:endParaRPr sz="1800">
              <a:solidFill>
                <a:srgbClr val="999999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Source Sans Pro"/>
              <a:buChar char="●"/>
            </a:pPr>
            <a:r>
              <a:rPr lang="en" sz="1800">
                <a:solidFill>
                  <a:srgbClr val="99999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NLTK Assets, and Lambda upload limits!</a:t>
            </a:r>
            <a:br>
              <a:rPr lang="en" sz="1800">
                <a:solidFill>
                  <a:srgbClr val="999999"/>
                </a:solidFill>
                <a:latin typeface="Source Sans Pro"/>
                <a:ea typeface="Source Sans Pro"/>
                <a:cs typeface="Source Sans Pro"/>
                <a:sym typeface="Source Sans Pro"/>
              </a:rPr>
            </a:br>
            <a:endParaRPr sz="1800">
              <a:solidFill>
                <a:srgbClr val="999999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Source Sans Pro"/>
              <a:buChar char="●"/>
            </a:pPr>
            <a:r>
              <a:rPr lang="en" sz="1800">
                <a:solidFill>
                  <a:srgbClr val="99999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...and X-Ray Profiling!</a:t>
            </a:r>
            <a:endParaRPr sz="1800">
              <a:solidFill>
                <a:srgbClr val="999999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92" name="Google Shape;192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9811" y="3537643"/>
            <a:ext cx="973731" cy="82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15998" y="645250"/>
            <a:ext cx="2658550" cy="2892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3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Request Profiling</a:t>
            </a:r>
            <a:endParaRPr/>
          </a:p>
        </p:txBody>
      </p:sp>
      <p:pic>
        <p:nvPicPr>
          <p:cNvPr id="199" name="Google Shape;19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69100" y="4060227"/>
            <a:ext cx="821350" cy="829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7675" y="1570150"/>
            <a:ext cx="6440913" cy="2756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58575" y="445025"/>
            <a:ext cx="821350" cy="952185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3"/>
          <p:cNvSpPr txBox="1"/>
          <p:nvPr/>
        </p:nvSpPr>
        <p:spPr>
          <a:xfrm>
            <a:off x="1685875" y="616900"/>
            <a:ext cx="8192400" cy="350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99999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Using AWS X-Ray to profile requests and identify opportunities for improvement:</a:t>
            </a:r>
            <a:endParaRPr sz="1700">
              <a:solidFill>
                <a:srgbClr val="999999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03" name="Google Shape;203;p23"/>
          <p:cNvSpPr txBox="1"/>
          <p:nvPr/>
        </p:nvSpPr>
        <p:spPr>
          <a:xfrm>
            <a:off x="8846900" y="4907925"/>
            <a:ext cx="5256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Source Sans Pro"/>
                <a:ea typeface="Source Sans Pro"/>
                <a:cs typeface="Source Sans Pro"/>
                <a:sym typeface="Source Sans Pro"/>
              </a:rPr>
              <a:t>Ellie</a:t>
            </a:r>
            <a:endParaRPr sz="7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4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Touches  </a:t>
            </a:r>
            <a:r>
              <a:rPr lang="en"/>
              <a:t>🏆</a:t>
            </a:r>
            <a:endParaRPr/>
          </a:p>
        </p:txBody>
      </p:sp>
      <p:sp>
        <p:nvSpPr>
          <p:cNvPr id="209" name="Google Shape;209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Stay tuned for a few fixes and surprises… you’ll see more on Tuesday!</a:t>
            </a:r>
            <a:endParaRPr/>
          </a:p>
        </p:txBody>
      </p:sp>
      <p:pic>
        <p:nvPicPr>
          <p:cNvPr id="210" name="Google Shape;21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69100" y="4060227"/>
            <a:ext cx="821350" cy="829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97112" y="1788300"/>
            <a:ext cx="4549775" cy="310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5"/>
          <p:cNvSpPr txBox="1"/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  <p:pic>
        <p:nvPicPr>
          <p:cNvPr id="217" name="Google Shape;21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1150" y="705373"/>
            <a:ext cx="4027501" cy="406735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Hello Again 👋</a:t>
            </a:r>
            <a:endParaRPr/>
          </a:p>
        </p:txBody>
      </p:sp>
      <p:pic>
        <p:nvPicPr>
          <p:cNvPr id="66" name="Google Shape;66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74737" y="1678800"/>
            <a:ext cx="1316725" cy="1316725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67" name="Google Shape;6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52387" y="1678800"/>
            <a:ext cx="1316724" cy="1316724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68" name="Google Shape;68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910058">
            <a:off x="2178863" y="2781417"/>
            <a:ext cx="2703623" cy="76941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69" name="Google Shape;69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92031" y="2732244"/>
            <a:ext cx="2034250" cy="7682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70" name="Google Shape;70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169100" y="4060227"/>
            <a:ext cx="821350" cy="829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27938" y="1678799"/>
            <a:ext cx="1316724" cy="1316724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72" name="Google Shape;72;p1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821550" y="1678804"/>
            <a:ext cx="1400762" cy="1316725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73" name="Google Shape;73;p1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578050" y="2780325"/>
            <a:ext cx="1887749" cy="67211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74" name="Google Shape;74;p1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00400" y="2571750"/>
            <a:ext cx="1887751" cy="71799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...a</a:t>
            </a:r>
            <a:r>
              <a:rPr lang="en"/>
              <a:t>nd our first MVP was born! 👷‍♀️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15"/>
          <p:cNvSpPr txBox="1"/>
          <p:nvPr>
            <p:ph idx="1" type="body"/>
          </p:nvPr>
        </p:nvSpPr>
        <p:spPr>
          <a:xfrm>
            <a:off x="311700" y="1152475"/>
            <a:ext cx="8288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Creation of the App </a:t>
            </a:r>
            <a:r>
              <a:rPr lang="en" u="sng">
                <a:highlight>
                  <a:srgbClr val="FFE599"/>
                </a:highlight>
              </a:rPr>
              <a:t>TheSentimentalists.github.io</a:t>
            </a:r>
            <a:endParaRPr>
              <a:highlight>
                <a:srgbClr val="FFE599"/>
              </a:highlight>
            </a:endParaRPr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S</a:t>
            </a:r>
            <a:r>
              <a:rPr lang="en" sz="1500"/>
              <a:t>cans the content of a News Article and provide insights of sentiment / intent behind them</a:t>
            </a:r>
            <a:endParaRPr sz="15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Main Features:</a:t>
            </a:r>
            <a:endParaRPr/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URL input by the user</a:t>
            </a:r>
            <a:endParaRPr sz="1500"/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Article Details (Title, Summary, Keywords / Tags)</a:t>
            </a:r>
            <a:endParaRPr sz="1500"/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Sentiment Analysis (Polarity, Subjectivity)</a:t>
            </a:r>
            <a:endParaRPr sz="1500"/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Website Credibility (Score, Category, Source) via API call</a:t>
            </a:r>
            <a:endParaRPr sz="15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Main technology used:</a:t>
            </a:r>
            <a:endParaRPr/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React / JS ; AWS (lambda); Python &amp; Rule based NLP methods</a:t>
            </a:r>
            <a:endParaRPr sz="1500"/>
          </a:p>
        </p:txBody>
      </p:sp>
      <p:pic>
        <p:nvPicPr>
          <p:cNvPr id="81" name="Google Shape;8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69100" y="4060227"/>
            <a:ext cx="821350" cy="829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08300" y="2519069"/>
            <a:ext cx="460800" cy="435489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49375" y="2340377"/>
            <a:ext cx="375128" cy="35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25275" y="2954539"/>
            <a:ext cx="375125" cy="371136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969023" y="2148900"/>
            <a:ext cx="1339977" cy="98083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826875" y="2591611"/>
            <a:ext cx="789195" cy="98084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5"/>
          <p:cNvSpPr txBox="1"/>
          <p:nvPr/>
        </p:nvSpPr>
        <p:spPr>
          <a:xfrm>
            <a:off x="8846900" y="4907925"/>
            <a:ext cx="5256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Source Sans Pro"/>
                <a:ea typeface="Source Sans Pro"/>
                <a:cs typeface="Source Sans Pro"/>
                <a:sym typeface="Source Sans Pro"/>
              </a:rPr>
              <a:t>Jyo</a:t>
            </a:r>
            <a:endParaRPr sz="7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6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we did</a:t>
            </a:r>
            <a:r>
              <a:rPr lang="en"/>
              <a:t> </a:t>
            </a:r>
            <a:r>
              <a:rPr b="0" lang="en">
                <a:latin typeface="Source Sans Pro"/>
                <a:ea typeface="Source Sans Pro"/>
                <a:cs typeface="Source Sans Pro"/>
                <a:sym typeface="Source Sans Pro"/>
              </a:rPr>
              <a:t>✅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16"/>
          <p:cNvSpPr txBox="1"/>
          <p:nvPr>
            <p:ph idx="1" type="body"/>
          </p:nvPr>
        </p:nvSpPr>
        <p:spPr>
          <a:xfrm>
            <a:off x="311700" y="1152475"/>
            <a:ext cx="8288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Reviewed </a:t>
            </a:r>
            <a:r>
              <a:rPr lang="en"/>
              <a:t>priorities and defined the ‘final </a:t>
            </a:r>
            <a:r>
              <a:rPr b="1" lang="en"/>
              <a:t>features</a:t>
            </a:r>
            <a:r>
              <a:rPr lang="en"/>
              <a:t>’ for our MVP</a:t>
            </a:r>
            <a:endParaRPr/>
          </a:p>
        </p:txBody>
      </p:sp>
      <p:pic>
        <p:nvPicPr>
          <p:cNvPr id="94" name="Google Shape;9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69100" y="4060227"/>
            <a:ext cx="821350" cy="829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09405" y="2236763"/>
            <a:ext cx="1826070" cy="199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7600" y="1688288"/>
            <a:ext cx="2877175" cy="1625176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97" name="Google Shape;97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80938" y="2778625"/>
            <a:ext cx="1908787" cy="199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444398" y="1554238"/>
            <a:ext cx="2877164" cy="1893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99" name="Google Shape;99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909200" y="3089525"/>
            <a:ext cx="4221327" cy="1686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we did </a:t>
            </a:r>
            <a:r>
              <a:rPr b="0" lang="en">
                <a:latin typeface="Source Sans Pro"/>
                <a:ea typeface="Source Sans Pro"/>
                <a:cs typeface="Source Sans Pro"/>
                <a:sym typeface="Source Sans Pro"/>
              </a:rPr>
              <a:t>✅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7"/>
          <p:cNvSpPr txBox="1"/>
          <p:nvPr>
            <p:ph idx="1" type="body"/>
          </p:nvPr>
        </p:nvSpPr>
        <p:spPr>
          <a:xfrm>
            <a:off x="311700" y="1152475"/>
            <a:ext cx="8288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...and </a:t>
            </a:r>
            <a:r>
              <a:rPr b="1" lang="en"/>
              <a:t>implemented</a:t>
            </a:r>
            <a:r>
              <a:rPr lang="en"/>
              <a:t> those features!</a:t>
            </a:r>
            <a:endParaRPr/>
          </a:p>
        </p:txBody>
      </p:sp>
      <p:pic>
        <p:nvPicPr>
          <p:cNvPr id="106" name="Google Shape;10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69100" y="4060227"/>
            <a:ext cx="821350" cy="829476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7"/>
          <p:cNvSpPr txBox="1"/>
          <p:nvPr/>
        </p:nvSpPr>
        <p:spPr>
          <a:xfrm>
            <a:off x="425775" y="1710750"/>
            <a:ext cx="3852300" cy="35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✅  ‘Subjectivity Score’ component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08" name="Google Shape;108;p17"/>
          <p:cNvSpPr txBox="1"/>
          <p:nvPr/>
        </p:nvSpPr>
        <p:spPr>
          <a:xfrm>
            <a:off x="425775" y="2090025"/>
            <a:ext cx="3852300" cy="35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✅  ‘Polarity Score’ component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09" name="Google Shape;109;p17"/>
          <p:cNvSpPr txBox="1"/>
          <p:nvPr/>
        </p:nvSpPr>
        <p:spPr>
          <a:xfrm>
            <a:off x="425775" y="2504950"/>
            <a:ext cx="3852300" cy="35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✅  return article header/summary from API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10" name="Google Shape;110;p17"/>
          <p:cNvSpPr txBox="1"/>
          <p:nvPr/>
        </p:nvSpPr>
        <p:spPr>
          <a:xfrm>
            <a:off x="425775" y="2909013"/>
            <a:ext cx="3852300" cy="35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✅  return article </a:t>
            </a:r>
            <a:r>
              <a:rPr b="1" lang="en">
                <a:latin typeface="Source Sans Pro"/>
                <a:ea typeface="Source Sans Pro"/>
                <a:cs typeface="Source Sans Pro"/>
                <a:sym typeface="Source Sans Pro"/>
              </a:rPr>
              <a:t>keywords</a:t>
            </a:r>
            <a:endParaRPr b="1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11" name="Google Shape;111;p17"/>
          <p:cNvSpPr txBox="1"/>
          <p:nvPr/>
        </p:nvSpPr>
        <p:spPr>
          <a:xfrm>
            <a:off x="423550" y="3306100"/>
            <a:ext cx="3852300" cy="35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✅  frontend </a:t>
            </a:r>
            <a:r>
              <a:rPr b="1" lang="en">
                <a:latin typeface="Source Sans Pro"/>
                <a:ea typeface="Source Sans Pro"/>
                <a:cs typeface="Source Sans Pro"/>
                <a:sym typeface="Source Sans Pro"/>
              </a:rPr>
              <a:t>error handling</a:t>
            </a:r>
            <a:endParaRPr b="1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12" name="Google Shape;112;p17"/>
          <p:cNvSpPr txBox="1"/>
          <p:nvPr/>
        </p:nvSpPr>
        <p:spPr>
          <a:xfrm>
            <a:off x="4337950" y="1725788"/>
            <a:ext cx="3852300" cy="35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✅  split ‘Credibility Score’ from ‘Display Result’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13" name="Google Shape;113;p17"/>
          <p:cNvSpPr txBox="1"/>
          <p:nvPr/>
        </p:nvSpPr>
        <p:spPr>
          <a:xfrm>
            <a:off x="4337950" y="2126363"/>
            <a:ext cx="3852300" cy="35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✅  article  ‘Summary’ </a:t>
            </a:r>
            <a:r>
              <a:rPr b="1" lang="en">
                <a:latin typeface="Source Sans Pro"/>
                <a:ea typeface="Source Sans Pro"/>
                <a:cs typeface="Source Sans Pro"/>
                <a:sym typeface="Source Sans Pro"/>
              </a:rPr>
              <a:t>component</a:t>
            </a:r>
            <a:endParaRPr b="1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14" name="Google Shape;114;p17"/>
          <p:cNvSpPr txBox="1"/>
          <p:nvPr/>
        </p:nvSpPr>
        <p:spPr>
          <a:xfrm>
            <a:off x="4337950" y="2525725"/>
            <a:ext cx="3852300" cy="35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✅  </a:t>
            </a:r>
            <a:r>
              <a:rPr b="1" lang="en">
                <a:latin typeface="Source Sans Pro"/>
                <a:ea typeface="Source Sans Pro"/>
                <a:cs typeface="Source Sans Pro"/>
                <a:sym typeface="Source Sans Pro"/>
              </a:rPr>
              <a:t>refactor </a:t>
            </a: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‘Display Results’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15" name="Google Shape;115;p17"/>
          <p:cNvSpPr txBox="1"/>
          <p:nvPr/>
        </p:nvSpPr>
        <p:spPr>
          <a:xfrm>
            <a:off x="4337950" y="2946588"/>
            <a:ext cx="3852300" cy="35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✅  loading/processing function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16" name="Google Shape;116;p17"/>
          <p:cNvSpPr txBox="1"/>
          <p:nvPr/>
        </p:nvSpPr>
        <p:spPr>
          <a:xfrm>
            <a:off x="4337950" y="3362713"/>
            <a:ext cx="3852300" cy="35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✅  New </a:t>
            </a:r>
            <a:r>
              <a:rPr b="1" lang="en">
                <a:latin typeface="Source Sans Pro"/>
                <a:ea typeface="Source Sans Pro"/>
                <a:cs typeface="Source Sans Pro"/>
                <a:sym typeface="Source Sans Pro"/>
              </a:rPr>
              <a:t>production </a:t>
            </a: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 URL API (earlier test)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17" name="Google Shape;117;p17"/>
          <p:cNvSpPr txBox="1"/>
          <p:nvPr/>
        </p:nvSpPr>
        <p:spPr>
          <a:xfrm>
            <a:off x="4333050" y="3763288"/>
            <a:ext cx="3852300" cy="35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✅  return ‘</a:t>
            </a:r>
            <a:r>
              <a:rPr lang="en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Trust Score</a:t>
            </a: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’ from API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18" name="Google Shape;118;p17"/>
          <p:cNvSpPr txBox="1"/>
          <p:nvPr/>
        </p:nvSpPr>
        <p:spPr>
          <a:xfrm>
            <a:off x="425767" y="4163863"/>
            <a:ext cx="3852300" cy="35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✅  ‘Results Header’ component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19" name="Google Shape;119;p17"/>
          <p:cNvSpPr txBox="1"/>
          <p:nvPr/>
        </p:nvSpPr>
        <p:spPr>
          <a:xfrm>
            <a:off x="425775" y="3734988"/>
            <a:ext cx="3852300" cy="35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✅  ‘Trust Score’ component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20" name="Google Shape;120;p17"/>
          <p:cNvSpPr txBox="1"/>
          <p:nvPr/>
        </p:nvSpPr>
        <p:spPr>
          <a:xfrm>
            <a:off x="8846900" y="4907925"/>
            <a:ext cx="5256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Source Sans Pro"/>
                <a:ea typeface="Source Sans Pro"/>
                <a:cs typeface="Source Sans Pro"/>
                <a:sym typeface="Source Sans Pro"/>
              </a:rPr>
              <a:t>Ellie</a:t>
            </a:r>
            <a:endParaRPr sz="7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21" name="Google Shape;121;p17"/>
          <p:cNvSpPr txBox="1"/>
          <p:nvPr/>
        </p:nvSpPr>
        <p:spPr>
          <a:xfrm>
            <a:off x="4337950" y="4163863"/>
            <a:ext cx="3852300" cy="35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✅  frontend </a:t>
            </a:r>
            <a:r>
              <a:rPr b="1" lang="en">
                <a:latin typeface="Source Sans Pro"/>
                <a:ea typeface="Source Sans Pro"/>
                <a:cs typeface="Source Sans Pro"/>
                <a:sym typeface="Source Sans Pro"/>
              </a:rPr>
              <a:t>pipeline</a:t>
            </a: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automation 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8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 Front End </a:t>
            </a:r>
            <a:endParaRPr/>
          </a:p>
        </p:txBody>
      </p:sp>
      <p:sp>
        <p:nvSpPr>
          <p:cNvPr id="127" name="Google Shape;127;p18"/>
          <p:cNvSpPr txBox="1"/>
          <p:nvPr>
            <p:ph idx="1" type="body"/>
          </p:nvPr>
        </p:nvSpPr>
        <p:spPr>
          <a:xfrm>
            <a:off x="220775" y="1068425"/>
            <a:ext cx="5446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Components we’ve built (tooltips, chips, etc)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Frontend Pipe line built with Node.js on Github</a:t>
            </a:r>
            <a:endParaRPr/>
          </a:p>
          <a:p>
            <a:pPr indent="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28" name="Google Shape;12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69100" y="4060227"/>
            <a:ext cx="821350" cy="829476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8"/>
          <p:cNvSpPr txBox="1"/>
          <p:nvPr/>
        </p:nvSpPr>
        <p:spPr>
          <a:xfrm>
            <a:off x="8846900" y="4907925"/>
            <a:ext cx="5256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30" name="Google Shape;13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22113" y="1014850"/>
            <a:ext cx="3521887" cy="165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1" y="2388540"/>
            <a:ext cx="5264951" cy="944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77975" y="3199112"/>
            <a:ext cx="3755162" cy="1595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01759" y="4120775"/>
            <a:ext cx="1960765" cy="9442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4" name="Google Shape;134;p18"/>
          <p:cNvCxnSpPr/>
          <p:nvPr/>
        </p:nvCxnSpPr>
        <p:spPr>
          <a:xfrm>
            <a:off x="5836450" y="916525"/>
            <a:ext cx="1028700" cy="1028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5" name="Google Shape;135;p18"/>
          <p:cNvSpPr txBox="1"/>
          <p:nvPr/>
        </p:nvSpPr>
        <p:spPr>
          <a:xfrm>
            <a:off x="5411425" y="584150"/>
            <a:ext cx="61722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&lt;ErrorBoundary/&gt;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136" name="Google Shape;136;p18"/>
          <p:cNvCxnSpPr/>
          <p:nvPr/>
        </p:nvCxnSpPr>
        <p:spPr>
          <a:xfrm rot="10800000">
            <a:off x="1851450" y="3199100"/>
            <a:ext cx="452400" cy="43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7" name="Google Shape;137;p18"/>
          <p:cNvSpPr txBox="1"/>
          <p:nvPr/>
        </p:nvSpPr>
        <p:spPr>
          <a:xfrm>
            <a:off x="2046675" y="3555350"/>
            <a:ext cx="9513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&lt;Chip/&gt;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138" name="Google Shape;138;p18"/>
          <p:cNvCxnSpPr/>
          <p:nvPr/>
        </p:nvCxnSpPr>
        <p:spPr>
          <a:xfrm flipH="1">
            <a:off x="2303850" y="4179100"/>
            <a:ext cx="685800" cy="710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9" name="Google Shape;139;p18"/>
          <p:cNvCxnSpPr/>
          <p:nvPr/>
        </p:nvCxnSpPr>
        <p:spPr>
          <a:xfrm flipH="1" rot="10800000">
            <a:off x="3750475" y="3703000"/>
            <a:ext cx="738300" cy="476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0" name="Google Shape;140;p18"/>
          <p:cNvSpPr txBox="1"/>
          <p:nvPr/>
        </p:nvSpPr>
        <p:spPr>
          <a:xfrm>
            <a:off x="2556000" y="3898250"/>
            <a:ext cx="1386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&lt;GaugeChart/&gt;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41" name="Google Shape;141;p1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096350" y="2160700"/>
            <a:ext cx="951300" cy="72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643850"/>
            <a:ext cx="2713626" cy="1306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75575" y="3324550"/>
            <a:ext cx="3589875" cy="177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9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UX/UI</a:t>
            </a:r>
            <a:endParaRPr/>
          </a:p>
        </p:txBody>
      </p:sp>
      <p:sp>
        <p:nvSpPr>
          <p:cNvPr id="149" name="Google Shape;149;p19"/>
          <p:cNvSpPr txBox="1"/>
          <p:nvPr>
            <p:ph idx="1" type="body"/>
          </p:nvPr>
        </p:nvSpPr>
        <p:spPr>
          <a:xfrm>
            <a:off x="311700" y="11767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Presenting each set of data in the most user-friendly format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Creating meaningful visualisations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Considerations about what will render in the event of an error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Visual signifiers - what can users see while the backend is performing the analysis</a:t>
            </a:r>
            <a:endParaRPr/>
          </a:p>
        </p:txBody>
      </p:sp>
      <p:pic>
        <p:nvPicPr>
          <p:cNvPr id="150" name="Google Shape;150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10050" y="2740900"/>
            <a:ext cx="2583426" cy="1601725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19"/>
          <p:cNvSpPr txBox="1"/>
          <p:nvPr/>
        </p:nvSpPr>
        <p:spPr>
          <a:xfrm>
            <a:off x="8782775" y="4864675"/>
            <a:ext cx="6987300" cy="8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Source Sans Pro"/>
                <a:ea typeface="Source Sans Pro"/>
                <a:cs typeface="Source Sans Pro"/>
                <a:sym typeface="Source Sans Pro"/>
              </a:rPr>
              <a:t>Jyo</a:t>
            </a:r>
            <a:endParaRPr sz="6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0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Trust Analysis </a:t>
            </a:r>
            <a:r>
              <a:rPr lang="en"/>
              <a:t> </a:t>
            </a:r>
            <a:r>
              <a:rPr lang="en"/>
              <a:t> </a:t>
            </a:r>
            <a:endParaRPr/>
          </a:p>
        </p:txBody>
      </p:sp>
      <p:pic>
        <p:nvPicPr>
          <p:cNvPr id="157" name="Google Shape;15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69100" y="4060227"/>
            <a:ext cx="821350" cy="829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26075" y="4287500"/>
            <a:ext cx="484475" cy="4984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76250" y="4304645"/>
            <a:ext cx="389950" cy="37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89775" y="4318476"/>
            <a:ext cx="907246" cy="35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586975" y="4267705"/>
            <a:ext cx="635275" cy="5706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77605" y="4357112"/>
            <a:ext cx="484475" cy="3592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954900" y="4231850"/>
            <a:ext cx="484475" cy="523641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0"/>
          <p:cNvSpPr txBox="1"/>
          <p:nvPr/>
        </p:nvSpPr>
        <p:spPr>
          <a:xfrm>
            <a:off x="572400" y="2571750"/>
            <a:ext cx="7999200" cy="16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Source Sans Pro"/>
              <a:buChar char="●"/>
            </a:pPr>
            <a:r>
              <a:rPr b="1" lang="en" sz="1500">
                <a:latin typeface="Source Sans Pro"/>
                <a:ea typeface="Source Sans Pro"/>
                <a:cs typeface="Source Sans Pro"/>
                <a:sym typeface="Source Sans Pro"/>
              </a:rPr>
              <a:t>Progress bar </a:t>
            </a:r>
            <a:r>
              <a:rPr lang="en" sz="1500">
                <a:latin typeface="Source Sans Pro"/>
                <a:ea typeface="Source Sans Pro"/>
                <a:cs typeface="Source Sans Pro"/>
                <a:sym typeface="Source Sans Pro"/>
              </a:rPr>
              <a:t> to indicate  </a:t>
            </a:r>
            <a:r>
              <a:rPr b="1" lang="en" sz="1500">
                <a:latin typeface="Source Sans Pro"/>
                <a:ea typeface="Source Sans Pro"/>
                <a:cs typeface="Source Sans Pro"/>
                <a:sym typeface="Source Sans Pro"/>
              </a:rPr>
              <a:t>Trustworthiness </a:t>
            </a:r>
            <a:r>
              <a:rPr lang="en" sz="1500">
                <a:latin typeface="Source Sans Pro"/>
                <a:ea typeface="Source Sans Pro"/>
                <a:cs typeface="Source Sans Pro"/>
                <a:sym typeface="Source Sans Pro"/>
              </a:rPr>
              <a:t>of an article</a:t>
            </a:r>
            <a:endParaRPr sz="15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Source Sans Pro"/>
              <a:buChar char="●"/>
            </a:pPr>
            <a:r>
              <a:rPr b="1" lang="en" sz="1500">
                <a:highlight>
                  <a:schemeClr val="lt1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Trust Score : </a:t>
            </a:r>
            <a:endParaRPr b="1" sz="1500">
              <a:highlight>
                <a:schemeClr val="lt1"/>
              </a:highlight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Source Sans Pro"/>
              <a:buChar char="○"/>
            </a:pPr>
            <a:r>
              <a:rPr b="1" lang="en" sz="1500">
                <a:latin typeface="Source Sans Pro"/>
                <a:ea typeface="Source Sans Pro"/>
                <a:cs typeface="Source Sans Pro"/>
                <a:sym typeface="Source Sans Pro"/>
              </a:rPr>
              <a:t>calculated</a:t>
            </a:r>
            <a:r>
              <a:rPr lang="en" sz="1500">
                <a:latin typeface="Source Sans Pro"/>
                <a:ea typeface="Source Sans Pro"/>
                <a:cs typeface="Source Sans Pro"/>
                <a:sym typeface="Source Sans Pro"/>
              </a:rPr>
              <a:t> considering credibility, objectivity and polarity score</a:t>
            </a:r>
            <a:endParaRPr sz="15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Source Sans Pro"/>
              <a:buChar char="○"/>
            </a:pPr>
            <a:r>
              <a:rPr b="1" lang="en" sz="1500">
                <a:latin typeface="Source Sans Pro"/>
                <a:ea typeface="Source Sans Pro"/>
                <a:cs typeface="Source Sans Pro"/>
                <a:sym typeface="Source Sans Pro"/>
              </a:rPr>
              <a:t>Error message</a:t>
            </a:r>
            <a:r>
              <a:rPr lang="en" sz="1500">
                <a:latin typeface="Source Sans Pro"/>
                <a:ea typeface="Source Sans Pro"/>
                <a:cs typeface="Source Sans Pro"/>
                <a:sym typeface="Source Sans Pro"/>
              </a:rPr>
              <a:t> in a scenario </a:t>
            </a:r>
            <a:r>
              <a:rPr b="1" lang="en" sz="1500"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en" sz="1500">
                <a:latin typeface="Source Sans Pro"/>
                <a:ea typeface="Source Sans Pro"/>
                <a:cs typeface="Source Sans Pro"/>
                <a:sym typeface="Source Sans Pro"/>
              </a:rPr>
              <a:t>where value/s are </a:t>
            </a:r>
            <a:r>
              <a:rPr lang="en" sz="1500">
                <a:latin typeface="Source Sans Pro"/>
                <a:ea typeface="Source Sans Pro"/>
                <a:cs typeface="Source Sans Pro"/>
                <a:sym typeface="Source Sans Pro"/>
              </a:rPr>
              <a:t>unavailable</a:t>
            </a:r>
            <a:r>
              <a:rPr lang="en" sz="1500"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endParaRPr sz="15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Source Sans Pro"/>
              <a:buChar char="○"/>
            </a:pPr>
            <a:r>
              <a:rPr lang="en" sz="1500">
                <a:latin typeface="Source Sans Pro"/>
                <a:ea typeface="Source Sans Pro"/>
                <a:cs typeface="Source Sans Pro"/>
                <a:sym typeface="Source Sans Pro"/>
              </a:rPr>
              <a:t>Python , Pytested code with Material-ui , React at the front end </a:t>
            </a:r>
            <a:endParaRPr sz="15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grpSp>
        <p:nvGrpSpPr>
          <p:cNvPr id="165" name="Google Shape;165;p20"/>
          <p:cNvGrpSpPr/>
          <p:nvPr/>
        </p:nvGrpSpPr>
        <p:grpSpPr>
          <a:xfrm>
            <a:off x="503175" y="984600"/>
            <a:ext cx="8271274" cy="1531750"/>
            <a:chOff x="503175" y="984600"/>
            <a:chExt cx="8271274" cy="1531750"/>
          </a:xfrm>
        </p:grpSpPr>
        <p:pic>
          <p:nvPicPr>
            <p:cNvPr id="166" name="Google Shape;166;p20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503175" y="984600"/>
              <a:ext cx="8271274" cy="456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7" name="Google Shape;167;p20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503175" y="1441025"/>
              <a:ext cx="8271274" cy="510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8" name="Google Shape;168;p20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03175" y="1951525"/>
              <a:ext cx="8271274" cy="5648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9" name="Google Shape;169;p20"/>
          <p:cNvSpPr txBox="1"/>
          <p:nvPr/>
        </p:nvSpPr>
        <p:spPr>
          <a:xfrm>
            <a:off x="8846900" y="4907925"/>
            <a:ext cx="5256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Source Sans Pro"/>
                <a:ea typeface="Source Sans Pro"/>
                <a:cs typeface="Source Sans Pro"/>
                <a:sym typeface="Source Sans Pro"/>
              </a:rPr>
              <a:t>Ana</a:t>
            </a:r>
            <a:endParaRPr sz="7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0" name="Google Shape;170;p20"/>
          <p:cNvSpPr txBox="1"/>
          <p:nvPr/>
        </p:nvSpPr>
        <p:spPr>
          <a:xfrm>
            <a:off x="1504275" y="984600"/>
            <a:ext cx="12549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green &gt; 70%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1" name="Google Shape;171;p20"/>
          <p:cNvSpPr txBox="1"/>
          <p:nvPr/>
        </p:nvSpPr>
        <p:spPr>
          <a:xfrm>
            <a:off x="1504275" y="1472150"/>
            <a:ext cx="15414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yellow &lt; </a:t>
            </a: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70% &gt;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2" name="Google Shape;172;p20"/>
          <p:cNvSpPr txBox="1"/>
          <p:nvPr/>
        </p:nvSpPr>
        <p:spPr>
          <a:xfrm>
            <a:off x="1582629" y="2021950"/>
            <a:ext cx="12549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r</a:t>
            </a: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ed &lt; 70%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1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 End</a:t>
            </a:r>
            <a:r>
              <a:rPr lang="en"/>
              <a:t>⚙️</a:t>
            </a:r>
            <a:endParaRPr/>
          </a:p>
        </p:txBody>
      </p:sp>
      <p:sp>
        <p:nvSpPr>
          <p:cNvPr id="178" name="Google Shape;178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Finalized Lambda_Function.py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JSON returned to frontend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Pytests validated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Backend README updated</a:t>
            </a:r>
            <a:endParaRPr/>
          </a:p>
          <a:p>
            <a:pPr indent="0" lvl="0" marL="91440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79" name="Google Shape;17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6224" y="2896450"/>
            <a:ext cx="4272676" cy="1917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90275" y="1637650"/>
            <a:ext cx="2105250" cy="31495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69100" y="4060227"/>
            <a:ext cx="821350" cy="829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95525" y="403372"/>
            <a:ext cx="3167175" cy="18105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614950" y="1760400"/>
            <a:ext cx="3600075" cy="2281800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1"/>
          <p:cNvSpPr txBox="1"/>
          <p:nvPr/>
        </p:nvSpPr>
        <p:spPr>
          <a:xfrm>
            <a:off x="8846900" y="4907925"/>
            <a:ext cx="5256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Source Sans Pro"/>
                <a:ea typeface="Source Sans Pro"/>
                <a:cs typeface="Source Sans Pro"/>
                <a:sym typeface="Source Sans Pro"/>
              </a:rPr>
              <a:t>Jam</a:t>
            </a:r>
            <a:endParaRPr sz="7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lum">
  <a:themeElements>
    <a:clrScheme name="Plum">
      <a:dk1>
        <a:srgbClr val="611BB8"/>
      </a:dk1>
      <a:lt1>
        <a:srgbClr val="FFFFFF"/>
      </a:lt1>
      <a:dk2>
        <a:srgbClr val="000000"/>
      </a:dk2>
      <a:lt2>
        <a:srgbClr val="7F7F7F"/>
      </a:lt2>
      <a:accent1>
        <a:srgbClr val="333333"/>
      </a:accent1>
      <a:accent2>
        <a:srgbClr val="5E2B97"/>
      </a:accent2>
      <a:accent3>
        <a:srgbClr val="7E57C2"/>
      </a:accent3>
      <a:accent4>
        <a:srgbClr val="C77025"/>
      </a:accent4>
      <a:accent5>
        <a:srgbClr val="009688"/>
      </a:accent5>
      <a:accent6>
        <a:srgbClr val="FFD600"/>
      </a:accent6>
      <a:hlink>
        <a:srgbClr val="009688"/>
      </a:hlink>
      <a:folHlink>
        <a:srgbClr val="00968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